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4" r:id="rId4"/>
    <p:sldId id="266" r:id="rId5"/>
    <p:sldId id="259" r:id="rId6"/>
    <p:sldId id="260" r:id="rId7"/>
    <p:sldId id="261" r:id="rId8"/>
    <p:sldId id="262" r:id="rId9"/>
    <p:sldId id="276" r:id="rId10"/>
    <p:sldId id="277" r:id="rId11"/>
    <p:sldId id="263" r:id="rId12"/>
    <p:sldId id="272" r:id="rId13"/>
    <p:sldId id="265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0D"/>
    <a:srgbClr val="FF0000"/>
    <a:srgbClr val="2A5389"/>
    <a:srgbClr val="46A8CA"/>
    <a:srgbClr val="F4B16C"/>
    <a:srgbClr val="E15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737"/>
  </p:normalViewPr>
  <p:slideViewPr>
    <p:cSldViewPr snapToGrid="0" snapToObjects="1">
      <p:cViewPr>
        <p:scale>
          <a:sx n="87" d="100"/>
          <a:sy n="87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C99BB-4C2C-413D-A808-36435591FD8F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A87FF-BEB4-4444-B170-80F85E6A87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87FF-BEB4-4444-B170-80F85E6A87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C9C8B8-9B50-4F13-A92C-5E789BB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0" y="3231931"/>
            <a:ext cx="4330261" cy="1834056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z="3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BB31FF6-6438-4DA2-AC18-9C78C5C1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33A1E-AB4F-4512-8C4B-C406532C0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9" y="6012857"/>
            <a:ext cx="4662233" cy="6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100930" y="745067"/>
            <a:ext cx="1252870" cy="5431896"/>
          </a:xfrm>
        </p:spPr>
        <p:txBody>
          <a:bodyPr vert="eaVert"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745067"/>
            <a:ext cx="8752367" cy="5431896"/>
          </a:xfrm>
        </p:spPr>
        <p:txBody>
          <a:bodyPr vert="eaVert"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2014537"/>
            <a:ext cx="5157787" cy="490537"/>
          </a:xfrm>
          <a:solidFill>
            <a:srgbClr val="2A5389"/>
          </a:solidFill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96013" y="2014536"/>
            <a:ext cx="5157787" cy="490537"/>
          </a:xfrm>
          <a:solidFill>
            <a:srgbClr val="2A5389"/>
          </a:solidFill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3EA3B-AFAE-4AD7-9FF7-7D1D33EE6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10515600" cy="919163"/>
          </a:xfrm>
          <a:noFill/>
        </p:spPr>
        <p:txBody>
          <a:bodyPr/>
          <a:lstStyle>
            <a:lvl1pPr>
              <a:defRPr b="1" i="0">
                <a:solidFill>
                  <a:srgbClr val="46A8CA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183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1400" y="6358466"/>
            <a:ext cx="990600" cy="49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7" y="706437"/>
            <a:ext cx="6661680" cy="494109"/>
          </a:xfrm>
          <a:solidFill>
            <a:schemeClr val="bg1">
              <a:alpha val="70000"/>
            </a:schemeClr>
          </a:solidFill>
        </p:spPr>
        <p:txBody>
          <a:bodyPr anchor="b"/>
          <a:lstStyle>
            <a:lvl1pPr>
              <a:defRPr sz="3200" b="0" i="0">
                <a:solidFill>
                  <a:srgbClr val="2A5389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5333" y="1343025"/>
            <a:ext cx="5056188" cy="4873625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32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4"/>
              </a:buBlip>
              <a:defRPr sz="24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4"/>
              </a:buBlip>
              <a:defRPr sz="20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4"/>
              </a:buBlip>
              <a:defRPr sz="20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183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1400" y="6358466"/>
            <a:ext cx="990600" cy="49953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99200" y="1200546"/>
            <a:ext cx="5056187" cy="4660504"/>
          </a:xfrm>
        </p:spPr>
        <p:txBody>
          <a:bodyPr/>
          <a:lstStyle>
            <a:lvl1pPr marL="0" indent="0">
              <a:buNone/>
              <a:defRPr sz="3200" b="0" i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9787" y="706437"/>
            <a:ext cx="6661680" cy="494109"/>
          </a:xfrm>
          <a:solidFill>
            <a:schemeClr val="bg1">
              <a:alpha val="70000"/>
            </a:schemeClr>
          </a:solidFill>
        </p:spPr>
        <p:txBody>
          <a:bodyPr anchor="b"/>
          <a:lstStyle>
            <a:lvl1pPr>
              <a:defRPr sz="3200" b="0" i="0">
                <a:solidFill>
                  <a:srgbClr val="2A5389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485" y="6596857"/>
            <a:ext cx="532151" cy="26114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9805B153-55DC-344A-958E-3EA85B3D45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3FA50-6E26-465E-9F21-DEB98F608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632" y="111843"/>
            <a:ext cx="9713168" cy="17025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51C2CC-FCE8-4F88-8338-DE0AFB06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614"/>
            <a:ext cx="12192000" cy="105492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B153-55DC-344A-958E-3EA85B3D45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1" r:id="rId8"/>
    <p:sldLayoutId id="2147483655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2910" y="3629805"/>
            <a:ext cx="4330261" cy="1834056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GWN7605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327735"/>
            <a:ext cx="4330262" cy="90874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Punto de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Wi-Fi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802.11ac Wave-2 2X2:2</a:t>
            </a:r>
          </a:p>
        </p:txBody>
      </p:sp>
      <p:pic>
        <p:nvPicPr>
          <p:cNvPr id="6" name="Picture 3" descr="C:\Users\qsding\Desktop\GWN7600(1)\GWN7605-sid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7835" y="573104"/>
            <a:ext cx="2039283" cy="4754631"/>
          </a:xfrm>
          <a:prstGeom prst="rect">
            <a:avLst/>
          </a:prstGeom>
          <a:noFill/>
        </p:spPr>
      </p:pic>
      <p:pic>
        <p:nvPicPr>
          <p:cNvPr id="7" name="Picture 2" descr="C:\Users\qsding\Desktop\GWN7600(1)\GWN7600-fron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68" y="720603"/>
            <a:ext cx="4700821" cy="474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0" y="835625"/>
            <a:ext cx="6533803" cy="919163"/>
          </a:xfrm>
        </p:spPr>
        <p:txBody>
          <a:bodyPr>
            <a:normAutofit fontScale="90000"/>
          </a:bodyPr>
          <a:lstStyle/>
          <a:p>
            <a:r>
              <a:rPr lang="en-US" sz="3600" b="0" dirty="0" err="1">
                <a:solidFill>
                  <a:srgbClr val="2A5389"/>
                </a:solidFill>
              </a:rPr>
              <a:t>Tecnología</a:t>
            </a:r>
            <a:r>
              <a:rPr lang="en-US" sz="3600" b="0" dirty="0">
                <a:solidFill>
                  <a:srgbClr val="2A5389"/>
                </a:solidFill>
              </a:rPr>
              <a:t> de </a:t>
            </a:r>
            <a:r>
              <a:rPr lang="en-US" sz="3600" b="0" dirty="0" err="1">
                <a:solidFill>
                  <a:srgbClr val="2A5389"/>
                </a:solidFill>
              </a:rPr>
              <a:t>Formación</a:t>
            </a:r>
            <a:r>
              <a:rPr lang="en-US" sz="3600" b="0" dirty="0">
                <a:solidFill>
                  <a:srgbClr val="2A5389"/>
                </a:solidFill>
              </a:rPr>
              <a:t> de </a:t>
            </a:r>
            <a:r>
              <a:rPr lang="en-US" sz="3600" b="0" dirty="0" err="1">
                <a:solidFill>
                  <a:srgbClr val="2A5389"/>
                </a:solidFill>
              </a:rPr>
              <a:t>Haces</a:t>
            </a:r>
            <a:endParaRPr lang="en-US" sz="3600" b="0" dirty="0">
              <a:solidFill>
                <a:srgbClr val="2A53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2153875"/>
            <a:ext cx="6148966" cy="161234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punto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detectar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los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clientes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están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conectados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enfoca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señal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hacia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ellos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Picture 2" descr="C:\Users\qsding\Desktop\GWN7600(1)\GWN7600-fron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38" y="948025"/>
            <a:ext cx="3652453" cy="36430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90897">
            <a:off x="3017143" y="3602532"/>
            <a:ext cx="2423127" cy="1683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691" y="3785654"/>
            <a:ext cx="4081029" cy="29893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F4BEFB27-C564-AC4A-82C1-CE2DC8CC5716}"/>
              </a:ext>
            </a:extLst>
          </p:cNvPr>
          <p:cNvCxnSpPr>
            <a:cxnSpLocks/>
          </p:cNvCxnSpPr>
          <p:nvPr/>
        </p:nvCxnSpPr>
        <p:spPr>
          <a:xfrm>
            <a:off x="5303520" y="1863190"/>
            <a:ext cx="6148965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7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541" y="885033"/>
            <a:ext cx="6288712" cy="919163"/>
          </a:xfrm>
        </p:spPr>
        <p:txBody>
          <a:bodyPr>
            <a:normAutofit/>
          </a:bodyPr>
          <a:lstStyle/>
          <a:p>
            <a:r>
              <a:rPr lang="en-US" sz="3600" b="0" dirty="0" err="1">
                <a:solidFill>
                  <a:srgbClr val="2A5389"/>
                </a:solidFill>
              </a:rPr>
              <a:t>Opciones</a:t>
            </a:r>
            <a:r>
              <a:rPr lang="en-US" sz="3600" b="0" dirty="0">
                <a:solidFill>
                  <a:srgbClr val="2A5389"/>
                </a:solidFill>
              </a:rPr>
              <a:t> de </a:t>
            </a:r>
            <a:r>
              <a:rPr lang="en-US" sz="3600" b="0" dirty="0" err="1">
                <a:solidFill>
                  <a:srgbClr val="2A5389"/>
                </a:solidFill>
              </a:rPr>
              <a:t>Gestión</a:t>
            </a:r>
            <a:endParaRPr lang="en-US" sz="3600" b="0" dirty="0">
              <a:solidFill>
                <a:srgbClr val="2A53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022" y="2098035"/>
            <a:ext cx="6330231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controlador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incorporado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administrar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hasta 50 AP locales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GWN.Cloud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ofrece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plataforma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administración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nube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gratuita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AP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ilimitados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 la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serie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GWN.Manager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ofrece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controlador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premisas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hasta 3,000 APs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58" y="2680776"/>
            <a:ext cx="3858239" cy="23182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2E80E977-9288-DF42-AB46-05F253E75A78}"/>
              </a:ext>
            </a:extLst>
          </p:cNvPr>
          <p:cNvCxnSpPr>
            <a:cxnSpLocks/>
          </p:cNvCxnSpPr>
          <p:nvPr/>
        </p:nvCxnSpPr>
        <p:spPr>
          <a:xfrm>
            <a:off x="5001541" y="1804196"/>
            <a:ext cx="6148965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7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29695"/>
            <a:ext cx="12192001" cy="919163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err="1">
                <a:solidFill>
                  <a:srgbClr val="2A5389"/>
                </a:solidFill>
              </a:rPr>
              <a:t>Tabla</a:t>
            </a:r>
            <a:r>
              <a:rPr lang="en-US" sz="3600" b="0" dirty="0">
                <a:solidFill>
                  <a:srgbClr val="2A5389"/>
                </a:solidFill>
              </a:rPr>
              <a:t> </a:t>
            </a:r>
            <a:r>
              <a:rPr lang="en-US" sz="3600" b="0" dirty="0" err="1">
                <a:solidFill>
                  <a:srgbClr val="2A5389"/>
                </a:solidFill>
              </a:rPr>
              <a:t>Comparativa</a:t>
            </a:r>
            <a:r>
              <a:rPr lang="en-US" sz="3600" b="0" dirty="0">
                <a:solidFill>
                  <a:srgbClr val="2A5389"/>
                </a:solidFill>
              </a:rPr>
              <a:t> vs </a:t>
            </a:r>
            <a:r>
              <a:rPr lang="en-US" sz="3600" b="0" dirty="0" err="1">
                <a:solidFill>
                  <a:srgbClr val="2A5389"/>
                </a:solidFill>
              </a:rPr>
              <a:t>Competencia</a:t>
            </a:r>
            <a:endParaRPr lang="en-US" sz="3600" b="0" dirty="0">
              <a:solidFill>
                <a:srgbClr val="2A53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78" b="24621"/>
          <a:stretch/>
        </p:blipFill>
        <p:spPr>
          <a:xfrm>
            <a:off x="673330" y="1748858"/>
            <a:ext cx="10845338" cy="48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72EC56CD-B8DA-5347-BAD3-C39C94B795AA}"/>
              </a:ext>
            </a:extLst>
          </p:cNvPr>
          <p:cNvCxnSpPr>
            <a:cxnSpLocks/>
          </p:cNvCxnSpPr>
          <p:nvPr/>
        </p:nvCxnSpPr>
        <p:spPr>
          <a:xfrm>
            <a:off x="2155103" y="1616124"/>
            <a:ext cx="7947543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9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78775E-536D-4EBB-877A-305A7522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764875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dirty="0" err="1">
                <a:solidFill>
                  <a:srgbClr val="2A53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GWN.Cloud</a:t>
            </a:r>
            <a:endParaRPr lang="en-US" b="0" dirty="0">
              <a:solidFill>
                <a:srgbClr val="2A53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45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1385C5-9C20-42E3-8E4D-FBADBFB19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3026" y="2314807"/>
            <a:ext cx="3065788" cy="428835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Gestión</a:t>
            </a:r>
            <a:r>
              <a:rPr lang="en-US" sz="1600" dirty="0"/>
              <a:t> de AP </a:t>
            </a:r>
            <a:r>
              <a:rPr lang="en-US" sz="1600" dirty="0" err="1"/>
              <a:t>basada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Monitoreo</a:t>
            </a:r>
            <a:r>
              <a:rPr lang="en-US" sz="1600" dirty="0"/>
              <a:t> de red / AP / </a:t>
            </a:r>
            <a:r>
              <a:rPr lang="en-US" sz="1600" dirty="0" err="1"/>
              <a:t>cliente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Seguridad</a:t>
            </a:r>
            <a:r>
              <a:rPr lang="en-US" sz="1600" dirty="0"/>
              <a:t> y </a:t>
            </a:r>
            <a:r>
              <a:rPr lang="en-US" sz="1600" dirty="0" err="1"/>
              <a:t>autenticacion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Admite</a:t>
            </a:r>
            <a:r>
              <a:rPr lang="en-US" sz="1600" dirty="0"/>
              <a:t> la </a:t>
            </a:r>
            <a:r>
              <a:rPr lang="en-US" sz="1600" dirty="0" err="1"/>
              <a:t>configuración</a:t>
            </a:r>
            <a:r>
              <a:rPr lang="en-US" sz="1600" dirty="0"/>
              <a:t> de la </a:t>
            </a:r>
            <a:r>
              <a:rPr lang="en-US" sz="1600" dirty="0" err="1"/>
              <a:t>política</a:t>
            </a:r>
            <a:r>
              <a:rPr lang="en-US" sz="1600" dirty="0"/>
              <a:t> de </a:t>
            </a:r>
            <a:r>
              <a:rPr lang="en-US" sz="1600" dirty="0" err="1"/>
              <a:t>acceso</a:t>
            </a:r>
            <a:r>
              <a:rPr lang="en-US" sz="1600" dirty="0"/>
              <a:t> (</a:t>
            </a:r>
            <a:r>
              <a:rPr lang="en-US" sz="1600" dirty="0" err="1"/>
              <a:t>lista</a:t>
            </a:r>
            <a:r>
              <a:rPr lang="en-US" sz="1600" dirty="0"/>
              <a:t> </a:t>
            </a:r>
            <a:r>
              <a:rPr lang="en-US" sz="1600" dirty="0" err="1"/>
              <a:t>negra</a:t>
            </a:r>
            <a:r>
              <a:rPr lang="en-US" sz="1600" dirty="0"/>
              <a:t>, </a:t>
            </a:r>
            <a:r>
              <a:rPr lang="en-US" sz="1600" dirty="0" err="1"/>
              <a:t>lista</a:t>
            </a:r>
            <a:r>
              <a:rPr lang="en-US" sz="1600" dirty="0"/>
              <a:t> </a:t>
            </a:r>
            <a:r>
              <a:rPr lang="en-US" sz="1600" dirty="0" err="1"/>
              <a:t>blanca</a:t>
            </a:r>
            <a:r>
              <a:rPr lang="en-US" sz="1600" dirty="0"/>
              <a:t>, </a:t>
            </a:r>
            <a:r>
              <a:rPr lang="en-US" sz="1600" dirty="0" err="1"/>
              <a:t>política</a:t>
            </a:r>
            <a:r>
              <a:rPr lang="en-US" sz="1600" dirty="0"/>
              <a:t> de </a:t>
            </a:r>
            <a:r>
              <a:rPr lang="en-US" sz="1600" dirty="0" err="1"/>
              <a:t>tiempo</a:t>
            </a:r>
            <a:r>
              <a:rPr lang="en-US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Múltiples</a:t>
            </a:r>
            <a:r>
              <a:rPr lang="en-US" sz="1600" dirty="0"/>
              <a:t> </a:t>
            </a:r>
            <a:r>
              <a:rPr lang="en-US" sz="1600" dirty="0" err="1"/>
              <a:t>modos</a:t>
            </a:r>
            <a:r>
              <a:rPr lang="en-US" sz="1600" dirty="0"/>
              <a:t> de </a:t>
            </a:r>
            <a:r>
              <a:rPr lang="en-US" sz="1600" dirty="0" err="1"/>
              <a:t>seguridad</a:t>
            </a:r>
            <a:r>
              <a:rPr lang="en-US" sz="1600" dirty="0"/>
              <a:t> que </a:t>
            </a:r>
            <a:r>
              <a:rPr lang="en-US" sz="1600" dirty="0" err="1"/>
              <a:t>incluyen</a:t>
            </a:r>
            <a:r>
              <a:rPr lang="en-US" sz="1600" dirty="0"/>
              <a:t> </a:t>
            </a:r>
            <a:r>
              <a:rPr lang="en-US" sz="1600" dirty="0" err="1"/>
              <a:t>WPA</a:t>
            </a:r>
            <a:r>
              <a:rPr lang="en-US" sz="1600" dirty="0"/>
              <a:t>, WPA2, </a:t>
            </a:r>
            <a:r>
              <a:rPr lang="en-US" sz="1600" dirty="0" err="1"/>
              <a:t>WEP</a:t>
            </a:r>
            <a:r>
              <a:rPr lang="en-US" sz="1600" dirty="0"/>
              <a:t>, </a:t>
            </a:r>
            <a:r>
              <a:rPr lang="en-US" sz="1600" dirty="0" err="1"/>
              <a:t>abierto</a:t>
            </a:r>
            <a:r>
              <a:rPr lang="en-US" sz="1600" dirty="0"/>
              <a:t>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Reglas</a:t>
            </a:r>
            <a:r>
              <a:rPr lang="en-US" sz="1600" dirty="0"/>
              <a:t> de ancho de </a:t>
            </a:r>
            <a:r>
              <a:rPr lang="en-US" sz="1600" dirty="0" err="1"/>
              <a:t>banda</a:t>
            </a:r>
            <a:r>
              <a:rPr lang="en-US" sz="1600" dirty="0"/>
              <a:t> para </a:t>
            </a:r>
            <a:r>
              <a:rPr lang="en-US" sz="1600" dirty="0" err="1"/>
              <a:t>acceso</a:t>
            </a:r>
            <a:r>
              <a:rPr lang="en-US" sz="1600" dirty="0"/>
              <a:t> de </a:t>
            </a:r>
            <a:r>
              <a:rPr lang="en-US" sz="1600" dirty="0" err="1"/>
              <a:t>cliente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Gestión</a:t>
            </a:r>
            <a:r>
              <a:rPr lang="en-US" sz="1600" dirty="0"/>
              <a:t> de </a:t>
            </a:r>
            <a:r>
              <a:rPr lang="en-US" sz="1600" dirty="0" err="1"/>
              <a:t>usuarios</a:t>
            </a:r>
            <a:r>
              <a:rPr lang="en-US" sz="1600" dirty="0"/>
              <a:t> y </a:t>
            </a:r>
            <a:r>
              <a:rPr lang="en-US" sz="1600" dirty="0" err="1"/>
              <a:t>privilegios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Autenticación</a:t>
            </a:r>
            <a:r>
              <a:rPr lang="en-US" sz="1600" dirty="0"/>
              <a:t> de </a:t>
            </a:r>
            <a:r>
              <a:rPr lang="en-US" sz="1600" dirty="0" err="1"/>
              <a:t>código</a:t>
            </a:r>
            <a:r>
              <a:rPr lang="en-US" sz="1600" dirty="0"/>
              <a:t> </a:t>
            </a:r>
            <a:r>
              <a:rPr lang="en-US" sz="1600" dirty="0" err="1"/>
              <a:t>QR</a:t>
            </a:r>
            <a:endParaRPr lang="en-US" sz="1600" dirty="0">
              <a:solidFill>
                <a:srgbClr val="2A5389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6EF99883-CED7-49D1-B82B-31FC8BE53A43}"/>
              </a:ext>
            </a:extLst>
          </p:cNvPr>
          <p:cNvSpPr txBox="1">
            <a:spLocks/>
          </p:cNvSpPr>
          <p:nvPr/>
        </p:nvSpPr>
        <p:spPr>
          <a:xfrm>
            <a:off x="8688774" y="2303929"/>
            <a:ext cx="3295862" cy="416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No hay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límites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en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el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número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de sitios o AP</a:t>
            </a:r>
          </a:p>
          <a:p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Alojado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por AWS con 99.99% de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tiempo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de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actividad</a:t>
            </a:r>
            <a:endParaRPr lang="en-US" sz="1500" dirty="0">
              <a:solidFill>
                <a:srgbClr val="2A5389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Cifrado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TLS de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grado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bancario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de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extremo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a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extremo</a:t>
            </a:r>
            <a:endParaRPr lang="en-US" sz="1500" dirty="0">
              <a:solidFill>
                <a:srgbClr val="2A5389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Autenticación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basada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en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certificado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X.509</a:t>
            </a:r>
          </a:p>
          <a:p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Admite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hasta 16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SSID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por punto de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acceso</a:t>
            </a:r>
            <a:endParaRPr lang="en-US" sz="1500" dirty="0">
              <a:solidFill>
                <a:srgbClr val="2A5389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Soporta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WiFi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Alliance Voice-Enterprise</a:t>
            </a:r>
          </a:p>
          <a:p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Aplicación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500" dirty="0" err="1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móvil</a:t>
            </a:r>
            <a:r>
              <a:rPr lang="en-US" sz="1500" dirty="0">
                <a:solidFill>
                  <a:srgbClr val="2A5389"/>
                </a:solidFill>
                <a:latin typeface="Open Sans" charset="0"/>
                <a:ea typeface="Open Sans" charset="0"/>
                <a:cs typeface="Open Sans" charset="0"/>
              </a:rPr>
              <a:t> para iOS y Android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B32E8FD0-D1D9-4AE6-BDB2-84F5254F0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58" y="1796680"/>
            <a:ext cx="4873776" cy="4164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69A989-A885-A743-BAA4-3A83C5CF4F83}"/>
              </a:ext>
            </a:extLst>
          </p:cNvPr>
          <p:cNvSpPr txBox="1"/>
          <p:nvPr/>
        </p:nvSpPr>
        <p:spPr>
          <a:xfrm>
            <a:off x="1413405" y="6141017"/>
            <a:ext cx="246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 </a:t>
            </a:r>
            <a:r>
              <a:rPr lang="en-US" sz="1600" i="1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COSTO</a:t>
            </a:r>
            <a:r>
              <a:rPr lang="en-US" sz="1600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sin </a:t>
            </a:r>
            <a:r>
              <a:rPr lang="en-US" sz="1600" i="1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límite</a:t>
            </a:r>
            <a:r>
              <a:rPr lang="en-US" sz="1600" i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Aps o sitios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5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048"/>
            <a:ext cx="12192000" cy="105492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Integración</a:t>
            </a:r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Wi-Fi de Grandstream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997" y="4123611"/>
            <a:ext cx="2516077" cy="2506971"/>
          </a:xfrm>
          <a:prstGeom prst="rect">
            <a:avLst/>
          </a:prstGeom>
        </p:spPr>
      </p:pic>
      <p:grpSp>
        <p:nvGrpSpPr>
          <p:cNvPr id="6" name="组合 9"/>
          <p:cNvGrpSpPr/>
          <p:nvPr/>
        </p:nvGrpSpPr>
        <p:grpSpPr bwMode="auto">
          <a:xfrm>
            <a:off x="2239965" y="1676042"/>
            <a:ext cx="8143316" cy="4369812"/>
            <a:chOff x="984764" y="560014"/>
            <a:chExt cx="7358819" cy="3948829"/>
          </a:xfrm>
        </p:grpSpPr>
        <p:pic>
          <p:nvPicPr>
            <p:cNvPr id="7" name="图片 2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33351" y="1116785"/>
              <a:ext cx="1456131" cy="145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117889" y="560014"/>
              <a:ext cx="2951693" cy="6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14"/>
            <p:cNvCxnSpPr/>
            <p:nvPr/>
          </p:nvCxnSpPr>
          <p:spPr>
            <a:xfrm>
              <a:off x="1057797" y="2573165"/>
              <a:ext cx="7212754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6"/>
            <p:cNvCxnSpPr/>
            <p:nvPr/>
          </p:nvCxnSpPr>
          <p:spPr>
            <a:xfrm>
              <a:off x="1057797" y="2573165"/>
              <a:ext cx="0" cy="38421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7"/>
            <p:cNvSpPr/>
            <p:nvPr/>
          </p:nvSpPr>
          <p:spPr>
            <a:xfrm>
              <a:off x="984764" y="2884346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8"/>
            <p:cNvCxnSpPr/>
            <p:nvPr/>
          </p:nvCxnSpPr>
          <p:spPr>
            <a:xfrm>
              <a:off x="2905837" y="2573165"/>
              <a:ext cx="0" cy="38421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9"/>
            <p:cNvSpPr/>
            <p:nvPr/>
          </p:nvSpPr>
          <p:spPr>
            <a:xfrm>
              <a:off x="2832804" y="2884346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直接连接符 20"/>
            <p:cNvCxnSpPr/>
            <p:nvPr/>
          </p:nvCxnSpPr>
          <p:spPr>
            <a:xfrm>
              <a:off x="4544305" y="2573165"/>
              <a:ext cx="0" cy="38421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21"/>
            <p:cNvSpPr/>
            <p:nvPr/>
          </p:nvSpPr>
          <p:spPr>
            <a:xfrm>
              <a:off x="4471273" y="2884346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6" name="直接连接符 22"/>
            <p:cNvCxnSpPr/>
            <p:nvPr/>
          </p:nvCxnSpPr>
          <p:spPr>
            <a:xfrm>
              <a:off x="6463790" y="2573165"/>
              <a:ext cx="0" cy="38421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23"/>
            <p:cNvSpPr/>
            <p:nvPr/>
          </p:nvSpPr>
          <p:spPr>
            <a:xfrm>
              <a:off x="6390758" y="2884346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直接连接符 26"/>
            <p:cNvCxnSpPr/>
            <p:nvPr/>
          </p:nvCxnSpPr>
          <p:spPr>
            <a:xfrm>
              <a:off x="4539543" y="1168087"/>
              <a:ext cx="0" cy="1762301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32"/>
            <p:cNvSpPr txBox="1">
              <a:spLocks noChangeArrowheads="1"/>
            </p:cNvSpPr>
            <p:nvPr/>
          </p:nvSpPr>
          <p:spPr bwMode="auto">
            <a:xfrm>
              <a:off x="5547709" y="4220273"/>
              <a:ext cx="2090271" cy="288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0960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2A5389"/>
                </a:buClr>
              </a:pPr>
              <a:endParaRPr lang="zh-CN" altLang="en-US" sz="1900" dirty="0">
                <a:solidFill>
                  <a:srgbClr val="2A53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4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115974" y="1440076"/>
              <a:ext cx="879322" cy="85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38"/>
            <p:cNvCxnSpPr/>
            <p:nvPr/>
          </p:nvCxnSpPr>
          <p:spPr>
            <a:xfrm>
              <a:off x="8270551" y="2566814"/>
              <a:ext cx="0" cy="38580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39"/>
            <p:cNvSpPr/>
            <p:nvPr/>
          </p:nvSpPr>
          <p:spPr>
            <a:xfrm>
              <a:off x="8197518" y="2879582"/>
              <a:ext cx="146065" cy="146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09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22" y="4541801"/>
            <a:ext cx="2096307" cy="1535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118" y="4507882"/>
            <a:ext cx="3172119" cy="16949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249" y="4468292"/>
            <a:ext cx="3244593" cy="17345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202" y="4673343"/>
            <a:ext cx="660047" cy="12836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04202" y="6053936"/>
            <a:ext cx="193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Grandstream Wave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5505" y="6039833"/>
            <a:ext cx="193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Video-</a:t>
            </a:r>
            <a:r>
              <a:rPr lang="en-US" dirty="0" err="1">
                <a:solidFill>
                  <a:schemeClr val="bg1"/>
                </a:solidFill>
              </a:rPr>
              <a:t>Teléfono</a:t>
            </a:r>
            <a:r>
              <a:rPr lang="en-US" dirty="0">
                <a:solidFill>
                  <a:schemeClr val="bg1"/>
                </a:solidFill>
              </a:rPr>
              <a:t> IP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0489" y="6070557"/>
            <a:ext cx="193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Teléfono</a:t>
            </a:r>
            <a:r>
              <a:rPr lang="en-US" dirty="0">
                <a:solidFill>
                  <a:schemeClr val="bg1"/>
                </a:solidFill>
              </a:rPr>
              <a:t> IP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Portátil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4067" y="6070557"/>
            <a:ext cx="193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Teléfono</a:t>
            </a:r>
            <a:r>
              <a:rPr lang="en-US" dirty="0">
                <a:solidFill>
                  <a:schemeClr val="bg1"/>
                </a:solidFill>
              </a:rPr>
              <a:t> IP de </a:t>
            </a:r>
            <a:r>
              <a:rPr lang="en-US" dirty="0" err="1">
                <a:solidFill>
                  <a:schemeClr val="bg1"/>
                </a:solidFill>
              </a:rPr>
              <a:t>Escritorio</a:t>
            </a:r>
            <a:r>
              <a:rPr lang="en-US" dirty="0">
                <a:solidFill>
                  <a:schemeClr val="bg1"/>
                </a:solidFill>
              </a:rPr>
              <a:t> (Wi-Fi)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19171" y="6070557"/>
            <a:ext cx="214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Altavoces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Intercomunicadores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6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29695"/>
            <a:ext cx="12192001" cy="919163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err="1">
                <a:solidFill>
                  <a:srgbClr val="2A5389"/>
                </a:solidFill>
              </a:rPr>
              <a:t>Deplegando</a:t>
            </a:r>
            <a:r>
              <a:rPr lang="en-US" sz="3600" b="0" dirty="0">
                <a:solidFill>
                  <a:srgbClr val="2A5389"/>
                </a:solidFill>
              </a:rPr>
              <a:t> el GWN7605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08" b="25891"/>
          <a:stretch/>
        </p:blipFill>
        <p:spPr>
          <a:xfrm>
            <a:off x="0" y="2094806"/>
            <a:ext cx="11964786" cy="42893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714588F6-975A-7E40-ABB5-B02E9A39B550}"/>
              </a:ext>
            </a:extLst>
          </p:cNvPr>
          <p:cNvCxnSpPr>
            <a:cxnSpLocks/>
          </p:cNvCxnSpPr>
          <p:nvPr/>
        </p:nvCxnSpPr>
        <p:spPr>
          <a:xfrm>
            <a:off x="2155103" y="1616124"/>
            <a:ext cx="7947543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3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595"/>
            <a:ext cx="12192000" cy="105492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Escenarios</a:t>
            </a:r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5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Despliegue</a:t>
            </a:r>
            <a:endParaRPr lang="en-US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43" y="2250173"/>
            <a:ext cx="3678317" cy="2454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090" y="2250173"/>
            <a:ext cx="3679819" cy="24548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339" y="2152949"/>
            <a:ext cx="3679819" cy="255210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4343" y="4705051"/>
            <a:ext cx="3678317" cy="6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2A53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Oficinas</a:t>
            </a:r>
            <a:endParaRPr lang="en-US" sz="3200" dirty="0">
              <a:solidFill>
                <a:srgbClr val="2A53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56090" y="4705050"/>
            <a:ext cx="3678317" cy="6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A53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Tiendas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39339" y="4705051"/>
            <a:ext cx="3678317" cy="6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2A53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Escuelas</a:t>
            </a:r>
            <a:endParaRPr lang="en-US" sz="3200" dirty="0">
              <a:solidFill>
                <a:srgbClr val="2A53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7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876" y="836440"/>
            <a:ext cx="5850924" cy="919163"/>
          </a:xfrm>
        </p:spPr>
        <p:txBody>
          <a:bodyPr>
            <a:normAutofit fontScale="90000"/>
          </a:bodyPr>
          <a:lstStyle/>
          <a:p>
            <a:r>
              <a:rPr lang="en-US" sz="3600" b="0" dirty="0" err="1">
                <a:solidFill>
                  <a:srgbClr val="2A5389"/>
                </a:solidFill>
              </a:rPr>
              <a:t>Oficinas</a:t>
            </a:r>
            <a:r>
              <a:rPr lang="en-US" sz="3600" b="0" dirty="0">
                <a:solidFill>
                  <a:srgbClr val="2A5389"/>
                </a:solidFill>
              </a:rPr>
              <a:t> </a:t>
            </a:r>
            <a:r>
              <a:rPr lang="en-US" sz="3600" b="0" dirty="0" err="1">
                <a:solidFill>
                  <a:srgbClr val="2A5389"/>
                </a:solidFill>
              </a:rPr>
              <a:t>Pequeñas</a:t>
            </a:r>
            <a:r>
              <a:rPr lang="en-US" sz="3600" b="0" dirty="0">
                <a:solidFill>
                  <a:srgbClr val="2A5389"/>
                </a:solidFill>
              </a:rPr>
              <a:t> y </a:t>
            </a:r>
            <a:r>
              <a:rPr lang="en-US" sz="3600" b="0" dirty="0" err="1">
                <a:solidFill>
                  <a:srgbClr val="2A5389"/>
                </a:solidFill>
              </a:rPr>
              <a:t>Medianas</a:t>
            </a:r>
            <a:endParaRPr lang="en-US" sz="3600" b="0" dirty="0">
              <a:solidFill>
                <a:srgbClr val="2A53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876" y="2443318"/>
            <a:ext cx="6267946" cy="353584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precio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asequible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las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características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potentes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proporcionan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una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solución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rentable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equipos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TI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sitio,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configurar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redes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fácilmente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distintas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opciones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gestion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estándares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QoS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prioridad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los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paquetes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aplicaciones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audio y video.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462" y="1079157"/>
            <a:ext cx="4681057" cy="52227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DAFB9A30-6577-9846-91F0-187A3204327D}"/>
              </a:ext>
            </a:extLst>
          </p:cNvPr>
          <p:cNvCxnSpPr>
            <a:cxnSpLocks/>
          </p:cNvCxnSpPr>
          <p:nvPr/>
        </p:nvCxnSpPr>
        <p:spPr>
          <a:xfrm>
            <a:off x="5621857" y="1825625"/>
            <a:ext cx="6148965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8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876" y="836440"/>
            <a:ext cx="5850924" cy="919163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2A5389"/>
                </a:solidFill>
              </a:rPr>
              <a:t>Tiendas </a:t>
            </a:r>
            <a:r>
              <a:rPr lang="en-US" sz="3600" b="0" dirty="0" err="1">
                <a:solidFill>
                  <a:srgbClr val="2A5389"/>
                </a:solidFill>
              </a:rPr>
              <a:t>Comerciales</a:t>
            </a:r>
            <a:endParaRPr lang="en-US" sz="3600" b="0" dirty="0">
              <a:solidFill>
                <a:srgbClr val="2A53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9304" y="2051184"/>
            <a:ext cx="6351073" cy="454567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Redes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dedicadas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invitados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personal</a:t>
            </a:r>
          </a:p>
          <a:p>
            <a:pPr marL="800100" lvl="2" indent="-342900" algn="just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Múltiples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SSID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800100" lvl="2" indent="-342900" algn="just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Portal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cautivo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85800" lvl="2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portales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cautivos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proteger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organizer las redes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disponibles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los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clientes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costo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competitive de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este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AP,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las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nuevas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empresas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pequeñas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tiendas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tengan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funciones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empresariales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Beamforming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ayuda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que los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dispositivos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móviles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permanezcan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conectados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31" y="1163782"/>
            <a:ext cx="4307556" cy="53866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2451E043-D23C-374A-966C-57DF18643CA8}"/>
              </a:ext>
            </a:extLst>
          </p:cNvPr>
          <p:cNvCxnSpPr>
            <a:cxnSpLocks/>
          </p:cNvCxnSpPr>
          <p:nvPr/>
        </p:nvCxnSpPr>
        <p:spPr>
          <a:xfrm>
            <a:off x="5650359" y="1648644"/>
            <a:ext cx="6148965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1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876" y="836440"/>
            <a:ext cx="5850924" cy="919163"/>
          </a:xfrm>
        </p:spPr>
        <p:txBody>
          <a:bodyPr>
            <a:normAutofit/>
          </a:bodyPr>
          <a:lstStyle/>
          <a:p>
            <a:r>
              <a:rPr lang="en-US" sz="3600" b="0" dirty="0" err="1">
                <a:solidFill>
                  <a:srgbClr val="2A5389"/>
                </a:solidFill>
              </a:rPr>
              <a:t>Educación</a:t>
            </a:r>
            <a:endParaRPr lang="en-US" sz="3600" b="0" dirty="0">
              <a:solidFill>
                <a:srgbClr val="2A53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876" y="1825625"/>
            <a:ext cx="6317822" cy="435133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Personalizar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altamente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capacidad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cualquier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estudiante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staff o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invitado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acceder a la red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red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inalámbrica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ajusta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fácilmente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función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necesidades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anuales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estacionales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utilizando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cualquier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opción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administración</a:t>
            </a: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Solución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rentable para la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sección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educación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pública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requiere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tecnología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Wi-Fi de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vanguardia</a:t>
            </a: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93" y="1143243"/>
            <a:ext cx="4339243" cy="5033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5D42D125-CBC3-904A-A84B-22B73B94D10C}"/>
              </a:ext>
            </a:extLst>
          </p:cNvPr>
          <p:cNvCxnSpPr>
            <a:cxnSpLocks/>
          </p:cNvCxnSpPr>
          <p:nvPr/>
        </p:nvCxnSpPr>
        <p:spPr>
          <a:xfrm>
            <a:off x="5591366" y="1619148"/>
            <a:ext cx="6148965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9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Descripción</a:t>
            </a:r>
            <a:r>
              <a:rPr lang="en-US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General</a:t>
            </a:r>
          </a:p>
        </p:txBody>
      </p:sp>
      <p:pic>
        <p:nvPicPr>
          <p:cNvPr id="3" name="Picture 2" descr="C:\Users\qsding\Desktop\GWN7600(1)\GWN7600-fro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59850" y="470446"/>
            <a:ext cx="10112272" cy="6741515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967791" y="2004664"/>
            <a:ext cx="6845665" cy="3979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GWN7605 es un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asequible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punto de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acceso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Wi-Fi 802.11ac Wave-2, ideal para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implementaciones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redes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inalámbricas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pequeñas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medianas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una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densidad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usuarios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media.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Ofrece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MU-MIMO 2x2:2 de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doble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banda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tecnología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formación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haces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(beamforming), un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diseño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antena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sofisticado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un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rendimiento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red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máximo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un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rango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cobertura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Wi-Fi </a:t>
            </a:r>
            <a:r>
              <a:rPr lang="en-US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ampliado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59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124" y="836440"/>
            <a:ext cx="6831676" cy="9191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Principales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Características</a:t>
            </a:r>
            <a:endParaRPr lang="en-US" dirty="0">
              <a:solidFill>
                <a:srgbClr val="2A538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314" y="2153498"/>
            <a:ext cx="1209176" cy="1238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909" y="1918917"/>
            <a:ext cx="1664368" cy="166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034" y="1961907"/>
            <a:ext cx="1473069" cy="1621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6182" y="3551767"/>
            <a:ext cx="257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Rendimiento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inalámbrico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agregado</a:t>
            </a:r>
            <a:r>
              <a:rPr lang="en-US" dirty="0">
                <a:solidFill>
                  <a:srgbClr val="2A5389"/>
                </a:solidFill>
              </a:rPr>
              <a:t> de 1.27 Gbps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0156" y="3551767"/>
            <a:ext cx="223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Arreglo</a:t>
            </a:r>
            <a:r>
              <a:rPr lang="en-US" dirty="0">
                <a:solidFill>
                  <a:srgbClr val="2A5389"/>
                </a:solidFill>
              </a:rPr>
              <a:t> de </a:t>
            </a:r>
            <a:r>
              <a:rPr lang="en-US" dirty="0" err="1">
                <a:solidFill>
                  <a:srgbClr val="2A5389"/>
                </a:solidFill>
              </a:rPr>
              <a:t>antenas</a:t>
            </a:r>
            <a:r>
              <a:rPr lang="en-US" dirty="0">
                <a:solidFill>
                  <a:srgbClr val="2A5389"/>
                </a:solidFill>
              </a:rPr>
              <a:t> MIMO 2x2:2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90631" y="3583285"/>
            <a:ext cx="223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Rango</a:t>
            </a:r>
            <a:r>
              <a:rPr lang="en-US" dirty="0">
                <a:solidFill>
                  <a:srgbClr val="2A5389"/>
                </a:solidFill>
              </a:rPr>
              <a:t> de </a:t>
            </a:r>
            <a:r>
              <a:rPr lang="en-US" dirty="0" err="1">
                <a:solidFill>
                  <a:srgbClr val="2A5389"/>
                </a:solidFill>
              </a:rPr>
              <a:t>cobertura</a:t>
            </a:r>
            <a:r>
              <a:rPr lang="en-US" dirty="0">
                <a:solidFill>
                  <a:srgbClr val="2A5389"/>
                </a:solidFill>
              </a:rPr>
              <a:t> de 165 metros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149" y="4746499"/>
            <a:ext cx="1827506" cy="8827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67983" y="5854453"/>
            <a:ext cx="243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Soporta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más</a:t>
            </a:r>
            <a:r>
              <a:rPr lang="en-US" dirty="0">
                <a:solidFill>
                  <a:srgbClr val="2A5389"/>
                </a:solidFill>
              </a:rPr>
              <a:t> de 100 clients Wi-Fi </a:t>
            </a:r>
            <a:r>
              <a:rPr lang="en-US" dirty="0" err="1">
                <a:solidFill>
                  <a:srgbClr val="2A5389"/>
                </a:solidFill>
              </a:rPr>
              <a:t>conectados</a:t>
            </a:r>
            <a:endParaRPr lang="en-US" dirty="0">
              <a:solidFill>
                <a:srgbClr val="2A538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63" y="4443774"/>
            <a:ext cx="1291460" cy="11854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10110" y="5804098"/>
            <a:ext cx="2677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A5389"/>
                </a:solidFill>
              </a:rPr>
              <a:t>El </a:t>
            </a:r>
            <a:r>
              <a:rPr lang="en-US" dirty="0" err="1">
                <a:solidFill>
                  <a:srgbClr val="2A5389"/>
                </a:solidFill>
              </a:rPr>
              <a:t>controlador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integrado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gestiona</a:t>
            </a:r>
            <a:r>
              <a:rPr lang="en-US" dirty="0">
                <a:solidFill>
                  <a:srgbClr val="2A5389"/>
                </a:solidFill>
              </a:rPr>
              <a:t> hasta 50 AP de la </a:t>
            </a:r>
            <a:r>
              <a:rPr lang="en-US" dirty="0" err="1">
                <a:solidFill>
                  <a:srgbClr val="2A5389"/>
                </a:solidFill>
              </a:rPr>
              <a:t>serie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GWN</a:t>
            </a:r>
            <a:endParaRPr lang="en-US" dirty="0">
              <a:solidFill>
                <a:srgbClr val="2A5389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986" y="4366856"/>
            <a:ext cx="907163" cy="1254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13980" y="5804098"/>
            <a:ext cx="239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A5389"/>
                </a:solidFill>
              </a:rPr>
              <a:t>Arranque</a:t>
            </a:r>
            <a:r>
              <a:rPr lang="en-US" dirty="0">
                <a:solidFill>
                  <a:srgbClr val="2A5389"/>
                </a:solidFill>
              </a:rPr>
              <a:t> </a:t>
            </a:r>
            <a:r>
              <a:rPr lang="en-US" dirty="0" err="1">
                <a:solidFill>
                  <a:srgbClr val="2A5389"/>
                </a:solidFill>
              </a:rPr>
              <a:t>seguro</a:t>
            </a:r>
            <a:r>
              <a:rPr lang="en-US" dirty="0">
                <a:solidFill>
                  <a:srgbClr val="2A5389"/>
                </a:solidFill>
              </a:rPr>
              <a:t> anti-hacking y </a:t>
            </a:r>
            <a:r>
              <a:rPr lang="en-US" dirty="0" err="1">
                <a:solidFill>
                  <a:srgbClr val="2A5389"/>
                </a:solidFill>
              </a:rPr>
              <a:t>bloqueo</a:t>
            </a:r>
            <a:r>
              <a:rPr lang="en-US" dirty="0">
                <a:solidFill>
                  <a:srgbClr val="2A5389"/>
                </a:solidFill>
              </a:rPr>
              <a:t> de </a:t>
            </a:r>
            <a:r>
              <a:rPr lang="en-US" dirty="0" err="1">
                <a:solidFill>
                  <a:srgbClr val="2A5389"/>
                </a:solidFill>
              </a:rPr>
              <a:t>datos</a:t>
            </a:r>
            <a:r>
              <a:rPr lang="en-US" dirty="0">
                <a:solidFill>
                  <a:srgbClr val="2A5389"/>
                </a:solidFill>
              </a:rPr>
              <a:t>/control </a:t>
            </a:r>
            <a:r>
              <a:rPr lang="en-US" dirty="0" err="1">
                <a:solidFill>
                  <a:srgbClr val="2A5389"/>
                </a:solidFill>
              </a:rPr>
              <a:t>crítico</a:t>
            </a:r>
            <a:endParaRPr lang="en-US" dirty="0">
              <a:solidFill>
                <a:srgbClr val="2A5389"/>
              </a:solidFill>
            </a:endParaRPr>
          </a:p>
        </p:txBody>
      </p:sp>
      <p:pic>
        <p:nvPicPr>
          <p:cNvPr id="21" name="Picture 2" descr="C:\Users\qsding\Desktop\GWN7600(1)\GWN7600-front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70" t="5389" b="6910"/>
          <a:stretch/>
        </p:blipFill>
        <p:spPr bwMode="auto">
          <a:xfrm>
            <a:off x="0" y="560070"/>
            <a:ext cx="3574763" cy="629793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CA422398-2ED2-B445-AB6F-4A026B8EB7F2}"/>
              </a:ext>
            </a:extLst>
          </p:cNvPr>
          <p:cNvCxnSpPr/>
          <p:nvPr/>
        </p:nvCxnSpPr>
        <p:spPr>
          <a:xfrm>
            <a:off x="4522124" y="1755603"/>
            <a:ext cx="6831676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04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62" y="1143607"/>
            <a:ext cx="7467600" cy="9191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>
                <a:solidFill>
                  <a:srgbClr val="2A5389"/>
                </a:solidFill>
              </a:rPr>
              <a:t>Redes Wi-Fi </a:t>
            </a:r>
            <a:r>
              <a:rPr lang="en-US" sz="3600" b="0" dirty="0" err="1">
                <a:solidFill>
                  <a:srgbClr val="2A5389"/>
                </a:solidFill>
              </a:rPr>
              <a:t>Poderosas</a:t>
            </a:r>
            <a:r>
              <a:rPr lang="en-US" sz="3600" b="0" dirty="0">
                <a:solidFill>
                  <a:srgbClr val="2A5389"/>
                </a:solidFill>
              </a:rPr>
              <a:t> y </a:t>
            </a:r>
            <a:r>
              <a:rPr lang="en-US" sz="3600" b="0" dirty="0" err="1">
                <a:solidFill>
                  <a:srgbClr val="2A5389"/>
                </a:solidFill>
              </a:rPr>
              <a:t>Asequibles</a:t>
            </a:r>
            <a:endParaRPr lang="en-US" sz="3600" b="0" dirty="0">
              <a:solidFill>
                <a:srgbClr val="2A53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364" y="2534721"/>
            <a:ext cx="7016398" cy="34868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Conjunto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características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competitivas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por un bajo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Ideal para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áreas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tráfico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inalámbrico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volumen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bajo a medio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Funciones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avanzadas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tecnología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formación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haces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múltiples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SSID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estándares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QoS y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portales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cautivos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22124" y="2062770"/>
            <a:ext cx="6831676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64" y="2608633"/>
            <a:ext cx="3751236" cy="27853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8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008"/>
            <a:ext cx="12192000" cy="105492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Especificaciones</a:t>
            </a:r>
            <a:r>
              <a:rPr lang="en-US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Técnicas</a:t>
            </a:r>
            <a:endParaRPr lang="en-US" sz="6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2" descr="C:\Users\qsding\Desktop\GWN7600(1)\GWN7600-fron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68" y="1655338"/>
            <a:ext cx="3463925" cy="3455035"/>
          </a:xfrm>
          <a:prstGeom prst="rect">
            <a:avLst/>
          </a:prstGeom>
          <a:noFill/>
        </p:spPr>
      </p:pic>
      <p:grpSp>
        <p:nvGrpSpPr>
          <p:cNvPr id="16" name="组合 4125"/>
          <p:cNvGrpSpPr/>
          <p:nvPr/>
        </p:nvGrpSpPr>
        <p:grpSpPr>
          <a:xfrm>
            <a:off x="-80117" y="1754399"/>
            <a:ext cx="6094957" cy="4128742"/>
            <a:chOff x="-295920" y="2300451"/>
            <a:chExt cx="6094957" cy="4128742"/>
          </a:xfrm>
        </p:grpSpPr>
        <p:grpSp>
          <p:nvGrpSpPr>
            <p:cNvPr id="17" name="组合 4109"/>
            <p:cNvGrpSpPr>
              <a:grpSpLocks noChangeAspect="1"/>
            </p:cNvGrpSpPr>
            <p:nvPr/>
          </p:nvGrpSpPr>
          <p:grpSpPr>
            <a:xfrm>
              <a:off x="444307" y="2535853"/>
              <a:ext cx="676122" cy="3062514"/>
              <a:chOff x="1978737" y="3168691"/>
              <a:chExt cx="756256" cy="3425479"/>
            </a:xfrm>
          </p:grpSpPr>
          <p:cxnSp>
            <p:nvCxnSpPr>
              <p:cNvPr id="30" name="直接连接符 4102"/>
              <p:cNvCxnSpPr/>
              <p:nvPr/>
            </p:nvCxnSpPr>
            <p:spPr>
              <a:xfrm flipV="1">
                <a:off x="2027442" y="3168691"/>
                <a:ext cx="649381" cy="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77"/>
              <p:cNvCxnSpPr/>
              <p:nvPr/>
            </p:nvCxnSpPr>
            <p:spPr>
              <a:xfrm>
                <a:off x="2049193" y="6587269"/>
                <a:ext cx="685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4104"/>
              <p:cNvCxnSpPr/>
              <p:nvPr/>
            </p:nvCxnSpPr>
            <p:spPr>
              <a:xfrm flipV="1">
                <a:off x="1978737" y="3249863"/>
                <a:ext cx="0" cy="139616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4106"/>
              <p:cNvCxnSpPr>
                <a:stCxn id="19" idx="2"/>
              </p:cNvCxnSpPr>
              <p:nvPr/>
            </p:nvCxnSpPr>
            <p:spPr>
              <a:xfrm>
                <a:off x="1981042" y="5046148"/>
                <a:ext cx="13929" cy="154802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42"/>
            <p:cNvGrpSpPr/>
            <p:nvPr/>
          </p:nvGrpSpPr>
          <p:grpSpPr>
            <a:xfrm>
              <a:off x="5032047" y="2300451"/>
              <a:ext cx="766990" cy="266731"/>
              <a:chOff x="5327322" y="2557626"/>
              <a:chExt cx="766990" cy="266731"/>
            </a:xfrm>
          </p:grpSpPr>
          <p:grpSp>
            <p:nvGrpSpPr>
              <p:cNvPr id="26" name="组合 39"/>
              <p:cNvGrpSpPr/>
              <p:nvPr/>
            </p:nvGrpSpPr>
            <p:grpSpPr>
              <a:xfrm>
                <a:off x="5327322" y="2567920"/>
                <a:ext cx="766990" cy="256437"/>
                <a:chOff x="5064293" y="2293501"/>
                <a:chExt cx="766990" cy="256437"/>
              </a:xfrm>
            </p:grpSpPr>
            <p:cxnSp>
              <p:nvCxnSpPr>
                <p:cNvPr id="28" name="直接连接符 86"/>
                <p:cNvCxnSpPr/>
                <p:nvPr/>
              </p:nvCxnSpPr>
              <p:spPr>
                <a:xfrm>
                  <a:off x="5064293" y="2293501"/>
                  <a:ext cx="0" cy="17173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87"/>
                <p:cNvCxnSpPr/>
                <p:nvPr/>
              </p:nvCxnSpPr>
              <p:spPr>
                <a:xfrm>
                  <a:off x="5831283" y="2308014"/>
                  <a:ext cx="0" cy="24192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接连接符 41"/>
              <p:cNvCxnSpPr/>
              <p:nvPr/>
            </p:nvCxnSpPr>
            <p:spPr>
              <a:xfrm>
                <a:off x="5399894" y="2557626"/>
                <a:ext cx="666432" cy="17688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-295920" y="3906597"/>
              <a:ext cx="14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180mm</a:t>
              </a:r>
              <a:endPara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组合 4124"/>
            <p:cNvGrpSpPr/>
            <p:nvPr/>
          </p:nvGrpSpPr>
          <p:grpSpPr>
            <a:xfrm>
              <a:off x="901811" y="5741127"/>
              <a:ext cx="2989488" cy="688066"/>
              <a:chOff x="901811" y="5741127"/>
              <a:chExt cx="2989488" cy="688066"/>
            </a:xfrm>
          </p:grpSpPr>
          <p:cxnSp>
            <p:nvCxnSpPr>
              <p:cNvPr id="21" name="直接连接符 4110"/>
              <p:cNvCxnSpPr/>
              <p:nvPr/>
            </p:nvCxnSpPr>
            <p:spPr>
              <a:xfrm>
                <a:off x="901811" y="5741127"/>
                <a:ext cx="0" cy="5871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107"/>
              <p:cNvCxnSpPr/>
              <p:nvPr/>
            </p:nvCxnSpPr>
            <p:spPr>
              <a:xfrm>
                <a:off x="3891299" y="5744193"/>
                <a:ext cx="0" cy="58711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4114"/>
              <p:cNvCxnSpPr/>
              <p:nvPr/>
            </p:nvCxnSpPr>
            <p:spPr>
              <a:xfrm flipH="1" flipV="1">
                <a:off x="916325" y="6307818"/>
                <a:ext cx="993926" cy="175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4116"/>
              <p:cNvCxnSpPr/>
              <p:nvPr/>
            </p:nvCxnSpPr>
            <p:spPr>
              <a:xfrm>
                <a:off x="2810137" y="6324082"/>
                <a:ext cx="1074057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638974" y="6121416"/>
                <a:ext cx="1484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180mm</a:t>
                </a:r>
                <a:endParaRPr lang="en-US" altLang="zh-CN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34" name="Picture 3" descr="C:\Users\qsding\Desktop\GWN7600(1)\GWN7605-sid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825" y="1594611"/>
            <a:ext cx="1825625" cy="405384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017857" y="1392679"/>
            <a:ext cx="126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40.4mm</a:t>
            </a:r>
            <a:endParaRPr lang="zh-CN" altLang="en-US" sz="1400" dirty="0" err="1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2" descr="C:\Users\qsding\Desktop\GWN7600(1)\GWN7605-bac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600" y="2035520"/>
            <a:ext cx="3909060" cy="2475230"/>
          </a:xfrm>
          <a:prstGeom prst="rect">
            <a:avLst/>
          </a:prstGeom>
          <a:noFill/>
        </p:spPr>
      </p:pic>
      <p:grpSp>
        <p:nvGrpSpPr>
          <p:cNvPr id="38" name="组合 57"/>
          <p:cNvGrpSpPr/>
          <p:nvPr/>
        </p:nvGrpSpPr>
        <p:grpSpPr>
          <a:xfrm>
            <a:off x="7752997" y="3843760"/>
            <a:ext cx="4271623" cy="1475856"/>
            <a:chOff x="6342782" y="4074481"/>
            <a:chExt cx="4261754" cy="2520111"/>
          </a:xfrm>
        </p:grpSpPr>
        <p:cxnSp>
          <p:nvCxnSpPr>
            <p:cNvPr id="39" name="肘形连接符 29"/>
            <p:cNvCxnSpPr/>
            <p:nvPr/>
          </p:nvCxnSpPr>
          <p:spPr>
            <a:xfrm>
              <a:off x="7399876" y="4099265"/>
              <a:ext cx="1239300" cy="1377612"/>
            </a:xfrm>
            <a:prstGeom prst="bentConnector3">
              <a:avLst>
                <a:gd name="adj1" fmla="val -244"/>
              </a:avLst>
            </a:prstGeom>
            <a:ln w="28575">
              <a:solidFill>
                <a:srgbClr val="FF530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肘形连接符 38"/>
            <p:cNvCxnSpPr/>
            <p:nvPr/>
          </p:nvCxnSpPr>
          <p:spPr>
            <a:xfrm>
              <a:off x="7052338" y="4099265"/>
              <a:ext cx="1586836" cy="1735472"/>
            </a:xfrm>
            <a:prstGeom prst="bentConnector3">
              <a:avLst>
                <a:gd name="adj1" fmla="val -1103"/>
              </a:avLst>
            </a:prstGeom>
            <a:ln w="28575">
              <a:solidFill>
                <a:srgbClr val="FF530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683285" y="5097172"/>
              <a:ext cx="1921251" cy="578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Puerto NET/PoE</a:t>
              </a:r>
              <a:endParaRPr lang="en-US" altLang="zh-C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83285" y="5570543"/>
              <a:ext cx="1660525" cy="578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Puerto NET</a:t>
              </a:r>
              <a:endParaRPr lang="en-US" altLang="zh-C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43" name="肘形连接符 55"/>
            <p:cNvCxnSpPr/>
            <p:nvPr/>
          </p:nvCxnSpPr>
          <p:spPr>
            <a:xfrm>
              <a:off x="6342782" y="4074481"/>
              <a:ext cx="2296393" cy="2135819"/>
            </a:xfrm>
            <a:prstGeom prst="bentConnector3">
              <a:avLst>
                <a:gd name="adj1" fmla="val 184"/>
              </a:avLst>
            </a:prstGeom>
            <a:ln w="28575">
              <a:solidFill>
                <a:srgbClr val="FF530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683286" y="6016491"/>
              <a:ext cx="1660525" cy="578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Botón</a:t>
              </a:r>
              <a:r>
                <a:rPr lang="en-US" altLang="zh-CN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Reset</a:t>
              </a:r>
              <a:endParaRPr lang="en-US" altLang="zh-C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06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Especificaciones</a:t>
            </a:r>
            <a:r>
              <a:rPr lang="en-US" sz="6000" b="1" dirty="0">
                <a:solidFill>
                  <a:schemeClr val="bg1"/>
                </a:solidFill>
              </a:rPr>
              <a:t> de </a:t>
            </a:r>
            <a:r>
              <a:rPr lang="en-US" sz="6000" b="1" dirty="0" err="1">
                <a:solidFill>
                  <a:schemeClr val="bg1"/>
                </a:solidFill>
              </a:rPr>
              <a:t>Antenas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577" y="1369718"/>
            <a:ext cx="7128987" cy="518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85466"/>
              </p:ext>
            </p:extLst>
          </p:nvPr>
        </p:nvGraphicFramePr>
        <p:xfrm>
          <a:off x="662376" y="1369718"/>
          <a:ext cx="3272575" cy="5189024"/>
        </p:xfrm>
        <a:graphic>
          <a:graphicData uri="http://schemas.openxmlformats.org/drawingml/2006/table">
            <a:tbl>
              <a:tblPr/>
              <a:tblGrid>
                <a:gridCol w="151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requency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MHz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）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2.4G:2400</a:t>
                      </a:r>
                      <a:r>
                        <a:rPr lang="zh-TW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～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2500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5G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5150</a:t>
                      </a:r>
                      <a:r>
                        <a:rPr lang="zh-TW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～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5850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VSWR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≦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2.0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Gain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（</a:t>
                      </a:r>
                      <a:r>
                        <a:rPr lang="en-US" sz="1050" kern="100" dirty="0" err="1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dBi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）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2.4G: 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3.0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5G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：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4.0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Efficiency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%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）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2.4G: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≧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60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5G: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≧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65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Isolation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≦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-15dB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Radiation Properties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Omni-directional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Max Input Power(Watts)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Polarization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horizontal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Impedance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（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Ohms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ahoma" panose="020B0604030504040204"/>
                        </a:rPr>
                        <a:t>）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ahoma" panose="020B0604030504040204"/>
                        </a:rPr>
                        <a:t>50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Dimensions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mm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L127.9*W110*H9.1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Cable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RF1.13mm mini coax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Material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HPCC and Copper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Weight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73.7g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Operation Temperature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-40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℃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 to 85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℃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Storage Temperature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-40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℃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 to 85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MingLiU"/>
                          <a:ea typeface="宋体" panose="02010600030101010101" pitchFamily="2" charset="-122"/>
                          <a:cs typeface="Times New Roman" panose="02020603050405020304"/>
                        </a:rPr>
                        <a:t>℃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Relative Humidity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40% to 95%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ROHS Compliant</a:t>
                      </a:r>
                      <a:endParaRPr lang="zh-CN" sz="1200" kern="10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Yes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MingLiU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30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124" y="984402"/>
            <a:ext cx="6831676" cy="919163"/>
          </a:xfrm>
        </p:spPr>
        <p:txBody>
          <a:bodyPr>
            <a:normAutofit fontScale="90000"/>
          </a:bodyPr>
          <a:lstStyle/>
          <a:p>
            <a:r>
              <a:rPr lang="en-US" sz="3600" b="0" dirty="0" err="1">
                <a:solidFill>
                  <a:srgbClr val="2A5389"/>
                </a:solidFill>
              </a:rPr>
              <a:t>Tasas</a:t>
            </a:r>
            <a:r>
              <a:rPr lang="en-US" sz="3600" b="0" dirty="0">
                <a:solidFill>
                  <a:srgbClr val="2A5389"/>
                </a:solidFill>
              </a:rPr>
              <a:t> de </a:t>
            </a:r>
            <a:r>
              <a:rPr lang="en-US" sz="3600" b="0" dirty="0" err="1">
                <a:solidFill>
                  <a:srgbClr val="2A5389"/>
                </a:solidFill>
              </a:rPr>
              <a:t>Transferencia</a:t>
            </a:r>
            <a:r>
              <a:rPr lang="en-US" sz="3600" b="0" dirty="0">
                <a:solidFill>
                  <a:srgbClr val="2A5389"/>
                </a:solidFill>
              </a:rPr>
              <a:t> de </a:t>
            </a:r>
            <a:r>
              <a:rPr lang="en-US" sz="3600" b="0" dirty="0" err="1">
                <a:solidFill>
                  <a:srgbClr val="2A5389"/>
                </a:solidFill>
              </a:rPr>
              <a:t>Datos</a:t>
            </a:r>
            <a:r>
              <a:rPr lang="en-US" sz="3600" b="0" dirty="0">
                <a:solidFill>
                  <a:srgbClr val="2A5389"/>
                </a:solidFill>
              </a:rPr>
              <a:t> Wi-Fi </a:t>
            </a:r>
            <a:r>
              <a:rPr lang="en-US" sz="3600" b="0" dirty="0" err="1">
                <a:solidFill>
                  <a:srgbClr val="2A5389"/>
                </a:solidFill>
              </a:rPr>
              <a:t>Soportadas</a:t>
            </a:r>
            <a:endParaRPr lang="en-US" sz="3600" b="0" dirty="0">
              <a:solidFill>
                <a:srgbClr val="2A53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124" y="2381180"/>
            <a:ext cx="6831676" cy="20956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802.11ac: 6.5 Mbps to 867 Mbps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802.11a/g: 6, 9, 12, 18, 24, 36, 54 Mbps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801.11n: 6.5Mbps to 300Mbps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802.11b: 1,2, 5.5, 11 Mbps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30" y="4817687"/>
            <a:ext cx="2782329" cy="1343918"/>
          </a:xfrm>
          <a:prstGeom prst="rect">
            <a:avLst/>
          </a:prstGeom>
        </p:spPr>
      </p:pic>
      <p:pic>
        <p:nvPicPr>
          <p:cNvPr id="9" name="Picture 2" descr="C:\Users\qsding\Desktop\GWN7600(1)\GWN7600-fron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2"/>
          <a:stretch/>
        </p:blipFill>
        <p:spPr bwMode="auto">
          <a:xfrm>
            <a:off x="0" y="1"/>
            <a:ext cx="4605251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56E1C142-FBF8-624A-AB5A-67C755F724E5}"/>
              </a:ext>
            </a:extLst>
          </p:cNvPr>
          <p:cNvCxnSpPr/>
          <p:nvPr/>
        </p:nvCxnSpPr>
        <p:spPr>
          <a:xfrm>
            <a:off x="4522124" y="2062770"/>
            <a:ext cx="6831676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9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728" y="1627347"/>
            <a:ext cx="6533803" cy="919163"/>
          </a:xfrm>
        </p:spPr>
        <p:txBody>
          <a:bodyPr>
            <a:normAutofit fontScale="90000"/>
          </a:bodyPr>
          <a:lstStyle/>
          <a:p>
            <a:r>
              <a:rPr lang="en-US" sz="3600" b="0" dirty="0" err="1">
                <a:solidFill>
                  <a:srgbClr val="2A5389"/>
                </a:solidFill>
              </a:rPr>
              <a:t>Rendimiento</a:t>
            </a:r>
            <a:r>
              <a:rPr lang="en-US" sz="3600" b="0" dirty="0">
                <a:solidFill>
                  <a:srgbClr val="2A5389"/>
                </a:solidFill>
              </a:rPr>
              <a:t> </a:t>
            </a:r>
            <a:r>
              <a:rPr lang="en-US" sz="3600" b="0" dirty="0" err="1">
                <a:solidFill>
                  <a:srgbClr val="2A5389"/>
                </a:solidFill>
              </a:rPr>
              <a:t>Inalámbrico</a:t>
            </a:r>
            <a:br>
              <a:rPr lang="en-US" sz="3600" b="0" dirty="0">
                <a:solidFill>
                  <a:srgbClr val="2A5389"/>
                </a:solidFill>
              </a:rPr>
            </a:br>
            <a:r>
              <a:rPr lang="en-US" sz="3600" b="0" dirty="0">
                <a:solidFill>
                  <a:srgbClr val="2A5389"/>
                </a:solidFill>
              </a:rPr>
              <a:t>Wi-Fi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76" y="3529437"/>
            <a:ext cx="6533803" cy="116533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2.4G Throughput: 300 Mbps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5G Throughput: 867 Mbps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25" y="2638821"/>
            <a:ext cx="3747985" cy="27359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28F7632F-1CE9-6D41-8E0F-E43F6B107AAB}"/>
              </a:ext>
            </a:extLst>
          </p:cNvPr>
          <p:cNvCxnSpPr>
            <a:cxnSpLocks/>
          </p:cNvCxnSpPr>
          <p:nvPr/>
        </p:nvCxnSpPr>
        <p:spPr>
          <a:xfrm>
            <a:off x="4952776" y="2664032"/>
            <a:ext cx="6499709" cy="3145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5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15" y="1964985"/>
            <a:ext cx="3603711" cy="3603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0" y="835625"/>
            <a:ext cx="6533803" cy="919163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2A5389"/>
                </a:solidFill>
              </a:rPr>
              <a:t>Portal </a:t>
            </a:r>
            <a:r>
              <a:rPr lang="en-US" sz="3600" b="0" dirty="0" err="1">
                <a:solidFill>
                  <a:srgbClr val="2A5389"/>
                </a:solidFill>
              </a:rPr>
              <a:t>Cautivo</a:t>
            </a:r>
            <a:endParaRPr lang="en-US" sz="3600" b="0" dirty="0">
              <a:solidFill>
                <a:srgbClr val="2A53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2168013"/>
            <a:ext cx="6148965" cy="409978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Personalice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página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destino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conectar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dispositivos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cliente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GUI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control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completo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mensajería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el aspect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Autentíquese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mediante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comprobante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contraseña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inicio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sesión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social y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B153-55DC-344A-958E-3EA85B3D4580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4CEFFCF1-D5EE-8743-BFA6-CAD5AC306518}"/>
              </a:ext>
            </a:extLst>
          </p:cNvPr>
          <p:cNvCxnSpPr>
            <a:cxnSpLocks/>
          </p:cNvCxnSpPr>
          <p:nvPr/>
        </p:nvCxnSpPr>
        <p:spPr>
          <a:xfrm>
            <a:off x="5303520" y="1627216"/>
            <a:ext cx="6148965" cy="0"/>
          </a:xfrm>
          <a:prstGeom prst="line">
            <a:avLst/>
          </a:prstGeom>
          <a:ln w="38100">
            <a:solidFill>
              <a:srgbClr val="2A53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4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A21BC0-932D-4A64-AD77-7B03D6543CC3}" vid="{4D538E15-BEBE-44EC-9582-C7D6FBC741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GS_template_2019</Template>
  <TotalTime>1212</TotalTime>
  <Words>789</Words>
  <Application>Microsoft Macintosh PowerPoint</Application>
  <PresentationFormat>Panorámica</PresentationFormat>
  <Paragraphs>149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微软雅黑</vt:lpstr>
      <vt:lpstr>MingLiU</vt:lpstr>
      <vt:lpstr>宋体</vt:lpstr>
      <vt:lpstr>Arial</vt:lpstr>
      <vt:lpstr>Calibri</vt:lpstr>
      <vt:lpstr>Calibri Light</vt:lpstr>
      <vt:lpstr>Courier New</vt:lpstr>
      <vt:lpstr>Open Sans</vt:lpstr>
      <vt:lpstr>Open Sans Light</vt:lpstr>
      <vt:lpstr>Open Sans Semibold</vt:lpstr>
      <vt:lpstr>Office Theme</vt:lpstr>
      <vt:lpstr>GWN7605</vt:lpstr>
      <vt:lpstr>Descripción General</vt:lpstr>
      <vt:lpstr>Principales Características</vt:lpstr>
      <vt:lpstr>Redes Wi-Fi Poderosas y Asequibles</vt:lpstr>
      <vt:lpstr>Especificaciones Técnicas</vt:lpstr>
      <vt:lpstr>Especificaciones de Antenas</vt:lpstr>
      <vt:lpstr>Tasas de Transferencia de Datos Wi-Fi Soportadas</vt:lpstr>
      <vt:lpstr>Rendimiento Inalámbrico Wi-Fi</vt:lpstr>
      <vt:lpstr>Portal Cautivo</vt:lpstr>
      <vt:lpstr>Tecnología de Formación de Haces</vt:lpstr>
      <vt:lpstr>Opciones de Gestión</vt:lpstr>
      <vt:lpstr>Tabla Comparativa vs Competencia</vt:lpstr>
      <vt:lpstr>GWN.Cloud</vt:lpstr>
      <vt:lpstr>Integración Wi-Fi de Grandstream</vt:lpstr>
      <vt:lpstr>Deplegando el GWN7605</vt:lpstr>
      <vt:lpstr>Escenarios de Despliegue</vt:lpstr>
      <vt:lpstr>Oficinas Pequeñas y Medianas</vt:lpstr>
      <vt:lpstr>Tiendas Comerciales</vt:lpstr>
      <vt:lpstr>Educación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Van Meter</dc:creator>
  <cp:lastModifiedBy>Juan Pablo García Irarragorri</cp:lastModifiedBy>
  <cp:revision>92</cp:revision>
  <dcterms:created xsi:type="dcterms:W3CDTF">2019-12-18T17:33:17Z</dcterms:created>
  <dcterms:modified xsi:type="dcterms:W3CDTF">2020-04-07T22:14:57Z</dcterms:modified>
</cp:coreProperties>
</file>